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5F3A8CA-BBDE-40B1-A463-9412016AAC46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D2B1EE8-C5C8-41DF-82D6-4CC4B2480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35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B1EE8-C5C8-41DF-82D6-4CC4B24800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23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B1EE8-C5C8-41DF-82D6-4CC4B24800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1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39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72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92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04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0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16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4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71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99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8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2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22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5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16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65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65156-379F-4700-ACC2-4AA58D4A5FD9}" type="datetimeFigureOut">
              <a:rPr lang="de-DE" smtClean="0"/>
              <a:t>12.07.2026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08EDA1-AB1C-4D4A-A969-5DEB575D15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237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408F-10D2-0635-B73A-180A6C4B7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371600"/>
            <a:ext cx="8001000" cy="2286000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A51B81"/>
                </a:highlight>
              </a:rPr>
              <a:t>Aktionstag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Seniorengesundheit</a:t>
            </a:r>
            <a:endParaRPr lang="de-DE" sz="2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5EB70B-E5CC-F6BF-DA51-93C79921E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657599"/>
            <a:ext cx="6400800" cy="297411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Am Dienstag, 8.9.2026, von </a:t>
            </a:r>
          </a:p>
          <a:p>
            <a:pPr algn="ctr"/>
            <a:r>
              <a:rPr lang="de-DE" sz="3600" dirty="0">
                <a:solidFill>
                  <a:schemeClr val="tx1"/>
                </a:solidFill>
              </a:rPr>
              <a:t>10.00 – 17.00 Uhr </a:t>
            </a:r>
            <a:r>
              <a:rPr lang="de-DE" sz="3800" dirty="0">
                <a:solidFill>
                  <a:schemeClr val="tx1"/>
                </a:solidFill>
              </a:rPr>
              <a:t>in Waldrach mit kostenfreien Angeboten zur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Bewegung,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Entspannung,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Prävention und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genussvollen und gesunden Ernährung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- Keine Anmeldung erforderlich-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FBA785-EFD4-2507-1EE0-98EA0CBE606D}"/>
              </a:ext>
            </a:extLst>
          </p:cNvPr>
          <p:cNvSpPr txBox="1"/>
          <p:nvPr/>
        </p:nvSpPr>
        <p:spPr>
          <a:xfrm>
            <a:off x="1326776" y="654424"/>
            <a:ext cx="7241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002060"/>
                </a:solidFill>
                <a:highlight>
                  <a:srgbClr val="008000"/>
                </a:highlight>
              </a:rPr>
              <a:t>3 an einem Tag-</a:t>
            </a:r>
            <a:endParaRPr lang="de-DE" sz="2000" dirty="0">
              <a:solidFill>
                <a:srgbClr val="002060"/>
              </a:solidFill>
              <a:highlight>
                <a:srgbClr val="008000"/>
              </a:highlight>
            </a:endParaRPr>
          </a:p>
          <a:p>
            <a:r>
              <a:rPr lang="de-DE" sz="2000" dirty="0">
                <a:solidFill>
                  <a:srgbClr val="002060"/>
                </a:solidFill>
                <a:highlight>
                  <a:srgbClr val="008000"/>
                </a:highlight>
              </a:rPr>
              <a:t>informieren-austauschen-mitmachen</a:t>
            </a:r>
            <a:endParaRPr lang="de-DE" sz="5400" dirty="0">
              <a:solidFill>
                <a:srgbClr val="002060"/>
              </a:solidFill>
              <a:highlight>
                <a:srgbClr val="008000"/>
              </a:highlight>
            </a:endParaRP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C944649C-4F78-498D-0330-1F8AA743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70" y="1085850"/>
            <a:ext cx="99539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Grafik 2" descr="Waldrach Logo">
            <a:extLst>
              <a:ext uri="{FF2B5EF4-FFF2-40B4-BE49-F238E27FC236}">
                <a16:creationId xmlns:a16="http://schemas.microsoft.com/office/drawing/2014/main" id="{4007D637-3F4B-62DE-06A4-A11CB70B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82" y="2124075"/>
            <a:ext cx="285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Grafik 3">
            <a:extLst>
              <a:ext uri="{FF2B5EF4-FFF2-40B4-BE49-F238E27FC236}">
                <a16:creationId xmlns:a16="http://schemas.microsoft.com/office/drawing/2014/main" id="{A3BC7E9A-39D5-41BD-A172-1FBF9976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70" y="2981325"/>
            <a:ext cx="99539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Grafik 5">
            <a:extLst>
              <a:ext uri="{FF2B5EF4-FFF2-40B4-BE49-F238E27FC236}">
                <a16:creationId xmlns:a16="http://schemas.microsoft.com/office/drawing/2014/main" id="{D7801F7F-5C0C-9A8F-9B8F-13C059A3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70" y="3871913"/>
            <a:ext cx="99539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Grafik 1">
            <a:extLst>
              <a:ext uri="{FF2B5EF4-FFF2-40B4-BE49-F238E27FC236}">
                <a16:creationId xmlns:a16="http://schemas.microsoft.com/office/drawing/2014/main" id="{26C8036B-DAF6-407C-11D5-86F5572E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97" y="5391149"/>
            <a:ext cx="108585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Grafik 3">
            <a:extLst>
              <a:ext uri="{FF2B5EF4-FFF2-40B4-BE49-F238E27FC236}">
                <a16:creationId xmlns:a16="http://schemas.microsoft.com/office/drawing/2014/main" id="{34873CBC-E9EF-45D0-BEBF-8C0904E0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20" y="4576763"/>
            <a:ext cx="77720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F1AC647F-116A-BC5D-2947-59DC7229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170" y="580251"/>
            <a:ext cx="27783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scadia Code" panose="020B0609020000020004" pitchFamily="49" charset="0"/>
                <a:ea typeface="Calibri" panose="020F0502020204030204" pitchFamily="34" charset="0"/>
                <a:cs typeface="Cascadia Code" panose="020B0609020000020004" pitchFamily="49" charset="0"/>
              </a:rPr>
              <a:t>Die Akteure und Unterst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scadia Code" panose="020B0609020000020004" pitchFamily="49" charset="0"/>
              </a:rPr>
              <a:t>ü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scadia Code" panose="020B0609020000020004" pitchFamily="49" charset="0"/>
                <a:ea typeface="Calibri" panose="020F0502020204030204" pitchFamily="34" charset="0"/>
                <a:cs typeface="Cascadia Code" panose="020B0609020000020004" pitchFamily="49" charset="0"/>
              </a:rPr>
              <a:t>tzer: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D86519C-D435-A234-4759-DC6CA2BD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170" y="1502689"/>
            <a:ext cx="122822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Ortsgemeinde Waldrach</a:t>
            </a:r>
            <a:r>
              <a:rPr lang="de-DE" altLang="de-DE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51ADE0E4-A0EE-04DB-7D0B-967FA82D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170" y="252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AAF28087-5E4E-EDE7-C9CB-98350B75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170" y="3514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4D0DD090-7B08-8E0D-725E-9D796C6F0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170" y="4476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443492D8-0182-3828-4BE6-203A1BD9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170" y="493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6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8FEC1-FA36-A0C3-5382-42FFB587A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350+ Grafiken, lizenzfreie Vektorgrafiken und Clipart zu ...">
            <a:extLst>
              <a:ext uri="{FF2B5EF4-FFF2-40B4-BE49-F238E27FC236}">
                <a16:creationId xmlns:a16="http://schemas.microsoft.com/office/drawing/2014/main" id="{73AA4DC1-4D67-5845-34F0-04FC0916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975" y="519953"/>
            <a:ext cx="2993381" cy="22825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914322-0E6C-6C9A-3910-0B08C70B0151}"/>
              </a:ext>
            </a:extLst>
          </p:cNvPr>
          <p:cNvSpPr txBox="1"/>
          <p:nvPr/>
        </p:nvSpPr>
        <p:spPr>
          <a:xfrm>
            <a:off x="708212" y="519953"/>
            <a:ext cx="2779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spc="-300" dirty="0">
                <a:solidFill>
                  <a:srgbClr val="002060"/>
                </a:solidFill>
              </a:rPr>
              <a:t>1</a:t>
            </a:r>
            <a:r>
              <a:rPr lang="de-DE" sz="20000" spc="-300" dirty="0"/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2C5C55-8408-A8A6-EAEE-8898704D0A47}"/>
              </a:ext>
            </a:extLst>
          </p:cNvPr>
          <p:cNvSpPr txBox="1"/>
          <p:nvPr/>
        </p:nvSpPr>
        <p:spPr>
          <a:xfrm>
            <a:off x="2913529" y="788894"/>
            <a:ext cx="6151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51B81"/>
                </a:solidFill>
              </a:rPr>
              <a:t>ZUM AKTIONSTAG</a:t>
            </a:r>
            <a:r>
              <a:rPr lang="en-US" sz="3600" dirty="0"/>
              <a:t>: SENIORENGESUNDHEIT</a:t>
            </a:r>
            <a:br>
              <a:rPr lang="en-US" sz="3600" dirty="0"/>
            </a:br>
            <a:r>
              <a:rPr lang="en-US" sz="3600" dirty="0"/>
              <a:t>DIENSTAG, 8.9.2026</a:t>
            </a:r>
            <a:br>
              <a:rPr lang="en-US" sz="3600" dirty="0"/>
            </a:br>
            <a:r>
              <a:rPr lang="en-US" sz="3600" dirty="0"/>
              <a:t>10.00 – 12.00 UHR</a:t>
            </a:r>
            <a:endParaRPr lang="de-DE" sz="3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6AF75C-3A9D-D70F-7830-9B0A89D220D5}"/>
              </a:ext>
            </a:extLst>
          </p:cNvPr>
          <p:cNvSpPr txBox="1"/>
          <p:nvPr/>
        </p:nvSpPr>
        <p:spPr>
          <a:xfrm>
            <a:off x="4688541" y="3299012"/>
            <a:ext cx="70552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A51B81"/>
                </a:solidFill>
              </a:rPr>
              <a:t>Bewegungseinheiten Achtsam und Fit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Mit Daniel Klein (ausgebildeter Reha-Trainer)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Ab 10.00 Uhr: Schwerpunkt Achtsamkeit</a:t>
            </a:r>
          </a:p>
          <a:p>
            <a:r>
              <a:rPr lang="de-DE" dirty="0"/>
              <a:t>	Ort: Dr. Hammes Park in Waldrach (bei schlechtem 				 Wetter im Gemeindezentrum  Waldrach)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Ab 11.00 Uhr: Schwerpunkt Fitness (Koordination, Beweglichkeit, Kraft, Ausdauer)</a:t>
            </a:r>
          </a:p>
          <a:p>
            <a:r>
              <a:rPr lang="de-DE" dirty="0"/>
              <a:t>    Ort: Gemeindezentrum Waldrach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Informationen beim Übungsleiter unter: 01514 0031 580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13420F-02C6-F0E1-7702-4E6C5B091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1" r="-1" b="7630"/>
          <a:stretch>
            <a:fillRect/>
          </a:stretch>
        </p:blipFill>
        <p:spPr bwMode="auto">
          <a:xfrm>
            <a:off x="1749914" y="3760783"/>
            <a:ext cx="1971301" cy="20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4F2BF29-CEA4-1969-C768-24DCF221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4282886"/>
            <a:ext cx="235463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3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6BAA6E-D0F4-D77B-17EC-D316E8C5D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4787520" cy="1949825"/>
          </a:xfrm>
        </p:spPr>
        <p:txBody>
          <a:bodyPr>
            <a:noAutofit/>
          </a:bodyPr>
          <a:lstStyle/>
          <a:p>
            <a:r>
              <a:rPr lang="de-DE" sz="20000" dirty="0"/>
              <a:t>					</a:t>
            </a:r>
            <a:r>
              <a:rPr lang="de-DE" sz="20000" dirty="0">
                <a:solidFill>
                  <a:srgbClr val="002060"/>
                </a:solidFill>
              </a:rPr>
              <a:t>2</a:t>
            </a:r>
            <a:r>
              <a:rPr lang="de-DE" sz="20000" dirty="0"/>
              <a:t>.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4DFFE1C7-E35B-8E82-7FD8-C402CAF0E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277036"/>
            <a:ext cx="6400800" cy="351416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</a:pPr>
            <a:r>
              <a:rPr lang="de-DE" sz="14400" cap="all" dirty="0">
                <a:ln w="3175" cmpd="sng">
                  <a:noFill/>
                </a:ln>
                <a:solidFill>
                  <a:srgbClr val="A51B81"/>
                </a:solidFill>
                <a:latin typeface="+mj-lt"/>
                <a:ea typeface="+mj-ea"/>
                <a:cs typeface="+mj-cs"/>
              </a:rPr>
              <a:t>Zum Aktionstag</a:t>
            </a:r>
            <a:r>
              <a:rPr lang="de-DE" sz="144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: Seniorengesundheit:</a:t>
            </a:r>
          </a:p>
          <a:p>
            <a:pPr>
              <a:spcBef>
                <a:spcPct val="0"/>
              </a:spcBef>
            </a:pPr>
            <a:r>
              <a:rPr lang="de-DE" sz="144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Dienstag, 8.9.2026</a:t>
            </a:r>
          </a:p>
          <a:p>
            <a:pPr>
              <a:spcBef>
                <a:spcPct val="0"/>
              </a:spcBef>
            </a:pPr>
            <a:r>
              <a:rPr lang="de-DE" sz="144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13:00  – 14.00 Uhr</a:t>
            </a:r>
          </a:p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6400" cap="all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Lunch-Talk im öffentlichen Bistro des </a:t>
            </a:r>
          </a:p>
          <a:p>
            <a:pPr>
              <a:spcBef>
                <a:spcPct val="0"/>
              </a:spcBef>
            </a:pPr>
            <a:r>
              <a:rPr lang="de-DE" sz="6400" cap="all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Arte-Care Pflegezentrums Waldrach, </a:t>
            </a:r>
          </a:p>
          <a:p>
            <a:pPr>
              <a:spcBef>
                <a:spcPct val="0"/>
              </a:spcBef>
            </a:pPr>
            <a:r>
              <a:rPr lang="de-DE" sz="6400" cap="all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Referentin: Fr. Dr. Schmitt, Praxis Hagenburger/Kühn</a:t>
            </a:r>
          </a:p>
          <a:p>
            <a:pPr marL="1143000" indent="-11430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sz="9600" b="1" u="sng" cap="all" dirty="0">
                <a:ln w="3175" cmpd="sng">
                  <a:noFill/>
                </a:ln>
                <a:solidFill>
                  <a:srgbClr val="A51B81"/>
                </a:solidFill>
                <a:latin typeface="+mj-lt"/>
                <a:ea typeface="+mj-ea"/>
                <a:cs typeface="+mj-cs"/>
              </a:rPr>
              <a:t>Thema „Sinnvolle Impfungen im Alter“</a:t>
            </a:r>
          </a:p>
          <a:p>
            <a:pPr>
              <a:spcBef>
                <a:spcPct val="0"/>
              </a:spcBef>
            </a:pPr>
            <a:r>
              <a:rPr lang="de-DE" sz="64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Auf Wunsch mit Mittagessen (Vorbestellung bis 3 Tage vor Veranstaltung unter 06500/65540)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 descr="Impfnadel comic von www.vectorstock.com">
            <a:extLst>
              <a:ext uri="{FF2B5EF4-FFF2-40B4-BE49-F238E27FC236}">
                <a16:creationId xmlns:a16="http://schemas.microsoft.com/office/drawing/2014/main" id="{9530FDAD-1760-68B0-A91A-9F978E5F1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915" y="4873514"/>
            <a:ext cx="1835375" cy="1835375"/>
          </a:xfrm>
          <a:prstGeom prst="rect">
            <a:avLst/>
          </a:prstGeom>
        </p:spPr>
      </p:pic>
      <p:pic>
        <p:nvPicPr>
          <p:cNvPr id="9" name="Grafik 8" descr="1art1 Poster Leonardo Da Vinci Kunstdruck Bild - Vitruvianischer Mensch">
            <a:extLst>
              <a:ext uri="{FF2B5EF4-FFF2-40B4-BE49-F238E27FC236}">
                <a16:creationId xmlns:a16="http://schemas.microsoft.com/office/drawing/2014/main" id="{96D002C5-EE82-597B-35ED-E919DE0D2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165" y="292548"/>
            <a:ext cx="3850153" cy="43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9794E-B79D-B34A-495F-6B35B0CD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612" y="98612"/>
            <a:ext cx="2949388" cy="2770094"/>
          </a:xfrm>
        </p:spPr>
        <p:txBody>
          <a:bodyPr>
            <a:noAutofit/>
          </a:bodyPr>
          <a:lstStyle/>
          <a:p>
            <a:r>
              <a:rPr lang="de-DE" sz="20000" dirty="0">
                <a:solidFill>
                  <a:srgbClr val="002060"/>
                </a:solidFill>
              </a:rPr>
              <a:t>3</a:t>
            </a:r>
            <a:r>
              <a:rPr lang="de-DE" sz="20000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61C38-831F-115C-AC96-C55949825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852" y="1497106"/>
            <a:ext cx="5943601" cy="4497294"/>
          </a:xfrm>
        </p:spPr>
        <p:txBody>
          <a:bodyPr>
            <a:normAutofit fontScale="92500" lnSpcReduction="20000"/>
          </a:bodyPr>
          <a:lstStyle/>
          <a:p>
            <a:endParaRPr lang="de-DE" sz="2800" dirty="0">
              <a:solidFill>
                <a:schemeClr val="tx1"/>
              </a:solidFill>
            </a:endParaRPr>
          </a:p>
          <a:p>
            <a:endParaRPr lang="de-DE" sz="2800" dirty="0">
              <a:solidFill>
                <a:schemeClr val="tx1"/>
              </a:solidFill>
            </a:endParaRPr>
          </a:p>
          <a:p>
            <a:endParaRPr lang="de-DE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chemeClr val="tx1"/>
                </a:solidFill>
              </a:rPr>
              <a:t>Ort: Familienzentrum Waldrach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u="sng" cap="all" dirty="0">
                <a:ln w="3175" cmpd="sng">
                  <a:noFill/>
                </a:ln>
                <a:solidFill>
                  <a:srgbClr val="A51B81"/>
                </a:solidFill>
                <a:latin typeface="+mj-lt"/>
                <a:ea typeface="+mj-ea"/>
                <a:cs typeface="+mj-cs"/>
              </a:rPr>
              <a:t>Ernährungsworkshop Seniorenernährung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mit der ausleihbaren Ernährungsbox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Durch die Veranstaltung führt Frau </a:t>
            </a:r>
            <a:r>
              <a:rPr lang="de-DE" dirty="0" err="1">
                <a:solidFill>
                  <a:schemeClr val="tx1"/>
                </a:solidFill>
              </a:rPr>
              <a:t>Hitscher</a:t>
            </a:r>
            <a:r>
              <a:rPr lang="de-DE" dirty="0">
                <a:solidFill>
                  <a:schemeClr val="tx1"/>
                </a:solidFill>
              </a:rPr>
              <a:t> vom Fachzentrum für Ernährung; Vernetzungsstelle Seniorenernährung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Auch für Akteure in der Seniorenarbeit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Information unter </a:t>
            </a:r>
            <a:r>
              <a:rPr lang="de-DE" dirty="0"/>
              <a:t>Tel.:  06531 956 437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02E460-B78C-B656-5C85-074AB708C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5929" y="98612"/>
            <a:ext cx="5154706" cy="345333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cap="all" dirty="0">
                <a:ln w="3175" cmpd="sng">
                  <a:noFill/>
                </a:ln>
                <a:solidFill>
                  <a:srgbClr val="A51B81"/>
                </a:solidFill>
                <a:latin typeface="+mj-lt"/>
                <a:ea typeface="+mj-ea"/>
                <a:cs typeface="+mj-cs"/>
              </a:rPr>
              <a:t>Zum </a:t>
            </a:r>
            <a:r>
              <a:rPr lang="en-US" sz="3600" cap="all" dirty="0" err="1">
                <a:ln w="3175" cmpd="sng">
                  <a:noFill/>
                </a:ln>
                <a:solidFill>
                  <a:srgbClr val="A51B81"/>
                </a:solidFill>
                <a:latin typeface="+mj-lt"/>
                <a:ea typeface="+mj-ea"/>
                <a:cs typeface="+mj-cs"/>
              </a:rPr>
              <a:t>Aktionstag</a:t>
            </a:r>
            <a: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Seniorengesundheit</a:t>
            </a:r>
            <a: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Dienstag, 8.9.2026</a:t>
            </a:r>
            <a:b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14:30 – 17:00 Uhr</a:t>
            </a:r>
            <a:endParaRPr lang="de-DE" sz="3600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BB5708-1D97-A9B6-DEE6-87C742F647E8}"/>
              </a:ext>
            </a:extLst>
          </p:cNvPr>
          <p:cNvSpPr txBox="1"/>
          <p:nvPr/>
        </p:nvSpPr>
        <p:spPr>
          <a:xfrm>
            <a:off x="5184250" y="4905955"/>
            <a:ext cx="3411110" cy="133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" name="Grafik 9" descr="Super süße und fröhliche alte Großmutter kocht">
            <a:extLst>
              <a:ext uri="{FF2B5EF4-FFF2-40B4-BE49-F238E27FC236}">
                <a16:creationId xmlns:a16="http://schemas.microsoft.com/office/drawing/2014/main" id="{ECBAEDB2-12E7-A661-756F-A141138B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2492811"/>
            <a:ext cx="3987714" cy="2599141"/>
          </a:xfrm>
          <a:prstGeom prst="rect">
            <a:avLst/>
          </a:prstGeom>
        </p:spPr>
      </p:pic>
      <p:pic>
        <p:nvPicPr>
          <p:cNvPr id="11" name="Grafik 10" descr="Reifer hispanischer Mann in Kochuniform ist hungrig">
            <a:extLst>
              <a:ext uri="{FF2B5EF4-FFF2-40B4-BE49-F238E27FC236}">
                <a16:creationId xmlns:a16="http://schemas.microsoft.com/office/drawing/2014/main" id="{089CD01A-07EE-9984-5557-D48CDA9D6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32" y="340659"/>
            <a:ext cx="3228230" cy="21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4895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</Words>
  <Application>Microsoft Office PowerPoint</Application>
  <PresentationFormat>Breitbild</PresentationFormat>
  <Paragraphs>50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Cascadia Code</vt:lpstr>
      <vt:lpstr>Century Gothic</vt:lpstr>
      <vt:lpstr>Times New Roman</vt:lpstr>
      <vt:lpstr>Wingdings</vt:lpstr>
      <vt:lpstr>Wingdings 3</vt:lpstr>
      <vt:lpstr>Segment</vt:lpstr>
      <vt:lpstr>Aktionstag:  Seniorengesundheit</vt:lpstr>
      <vt:lpstr>PowerPoint-Präsentation</vt:lpstr>
      <vt:lpstr>     2.</vt:lpstr>
      <vt:lpstr>3.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Aktionstag:  Seniorengesundheit</dc:title>
  <dc:creator>Rebecca Dressler</dc:creator>
  <cp:lastModifiedBy>Jessica Hitscher</cp:lastModifiedBy>
  <cp:revision>29</cp:revision>
  <cp:lastPrinted>2026-06-19T09:53:35Z</cp:lastPrinted>
  <dcterms:created xsi:type="dcterms:W3CDTF">2026-06-16T14:59:21Z</dcterms:created>
  <dcterms:modified xsi:type="dcterms:W3CDTF">2026-07-12T12:31:30Z</dcterms:modified>
</cp:coreProperties>
</file>